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3"/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cala-sbt.org/1.x/docs/Task-Graph.html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Толчком к созданию обеих систем, как Mercurial, так Git, послужило одно событие 2005 года. Всё дело было в том, что в упомянутом 2005 году ядро системы Linux потеряло возможность бесплатного использования системы контроля версий BitKeeper. После пользования BitKeeper в течение трёх лет разработчики ядра привыкли к его распределённому рабочему процессу. Автоматизированная работа с патчами сильно упрощала процесс учёта и слияния изменений, а наличие истории за продолжительный период времени позволяло проводить регрессию.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Другой немаловажной частью процесса разработки ядра Linux стала иерархическая организация разработчиков. В вершине иерархии стоял Диктатор и много Лейтенантов, отвечавших за отдельные подсистемы ядра. Каждый Лейтенант принимал или отклонял отдельные изменения в пределах своей подсистемы. Линус, в свою очередь, затягивал их изменения и публиковал их в официальном хранилище ядра Linux. Любой инструмент, вышедший на замену BitKeeper, должен был реализовывать такой процесс.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Третьим критичным требованием к будущей системе была скорость работы с большим количеством изменений и файлов. Ядро Linux — это очень большой проект, принимающий тысячи отдельных изменений от тысяч различных людей.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Среди множества инструментов подходящего не нашлось. Практически одновременно Мэт Макол (Matt Mackall) и Линус Торвальдс (Linus Torvalds) выпускают свои системы контроля версий: Mercurial и Git соответственно. В основу обеих систем легли идеи появившегося двумя годами ранее проекта Monotone.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Расширения Mercurial: stash, commit --amend, </a:t>
            </a:r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Objects</a:t>
            </a:r>
            <a:br>
              <a:rPr lang="ru"/>
            </a:br>
            <a:br>
              <a:rPr lang="ru"/>
            </a:br>
            <a:r>
              <a:rPr lang="ru"/>
              <a:t>All files that you commited into a Git repository, including the commit info are stored as objects in .git/objects/.</a:t>
            </a:r>
            <a:br>
              <a:rPr lang="ru"/>
            </a:br>
            <a:br>
              <a:rPr lang="ru"/>
            </a:br>
            <a:r>
              <a:rPr lang="ru"/>
              <a:t>An object is identified by a 40-character-long string – SHA1 hash of the object’s content.</a:t>
            </a:r>
            <a:br>
              <a:rPr lang="ru"/>
            </a:br>
            <a:br>
              <a:rPr lang="ru"/>
            </a:br>
            <a:r>
              <a:rPr lang="ru"/>
              <a:t>There are 4 types of objects:</a:t>
            </a:r>
            <a:br>
              <a:rPr lang="ru"/>
            </a:br>
            <a:br>
              <a:rPr lang="ru"/>
            </a:br>
            <a:r>
              <a:rPr lang="ru"/>
              <a:t>blob - stores file content.</a:t>
            </a:r>
            <a:br>
              <a:rPr lang="ru"/>
            </a:br>
            <a:r>
              <a:rPr lang="ru"/>
              <a:t>tree - stores direcotry layouts and filenames.</a:t>
            </a:r>
            <a:br>
              <a:rPr lang="ru"/>
            </a:br>
            <a:r>
              <a:rPr lang="ru"/>
              <a:t>commit - stores commit info and forms the Git commit graph.</a:t>
            </a:r>
            <a:br>
              <a:rPr lang="ru"/>
            </a:br>
            <a:r>
              <a:rPr lang="ru"/>
              <a:t>tag - stores annotated tag.</a:t>
            </a:r>
            <a:br>
              <a:rPr lang="ru"/>
            </a:br>
            <a:r>
              <a:rPr lang="ru"/>
              <a:t>The example will illustrate how these objects relate to each others.</a:t>
            </a:r>
            <a:br>
              <a:rPr lang="ru"/>
            </a:br>
            <a:br>
              <a:rPr lang="ru"/>
            </a:br>
            <a:r>
              <a:rPr lang="ru"/>
              <a:t>References</a:t>
            </a:r>
            <a:br>
              <a:rPr lang="ru"/>
            </a:br>
            <a:br>
              <a:rPr lang="ru"/>
            </a:br>
            <a:r>
              <a:rPr lang="ru"/>
              <a:t>A branch, remote branch or a tag (also called lightweight tag) in Git, is just a pointer to an object, usually a commit object.</a:t>
            </a:r>
            <a:br>
              <a:rPr lang="ru"/>
            </a:br>
            <a:br>
              <a:rPr lang="ru"/>
            </a:br>
            <a:r>
              <a:rPr lang="ru"/>
              <a:t>They are stored as plain text files in .git/refs/.</a:t>
            </a:r>
            <a:br>
              <a:rPr lang="ru"/>
            </a:br>
            <a:br>
              <a:rPr lang="ru"/>
            </a:br>
            <a:r>
              <a:rPr lang="ru"/>
              <a:t>Symbolic References</a:t>
            </a:r>
            <a:br>
              <a:rPr lang="ru"/>
            </a:br>
            <a:br>
              <a:rPr lang="ru"/>
            </a:br>
            <a:r>
              <a:rPr lang="ru"/>
              <a:t>Git has a special kind of reference, called symbolic reference. It doesn’t point to an object directly. Instead, it points to another reference.</a:t>
            </a:r>
            <a:br>
              <a:rPr lang="ru"/>
            </a:br>
            <a:br>
              <a:rPr lang="ru"/>
            </a:br>
            <a:r>
              <a:rPr lang="ru"/>
              <a:t>For instance, .git/HEAD is a symbolic reference. It points to the current branch you are working on.</a:t>
            </a:r>
            <a:br>
              <a:rPr lang="ru"/>
            </a:br>
            <a:br>
              <a:rPr lang="ru"/>
            </a:br>
            <a:r>
              <a:rPr lang="ru"/>
              <a:t>The Index</a:t>
            </a:r>
            <a:br>
              <a:rPr lang="ru"/>
            </a:br>
            <a:br>
              <a:rPr lang="ru"/>
            </a:br>
            <a:r>
              <a:rPr lang="ru"/>
              <a:t>The index is a staging area, stored as a binary file in .git/index.</a:t>
            </a:r>
            <a:br>
              <a:rPr lang="ru"/>
            </a:br>
            <a:br>
              <a:rPr lang="ru"/>
            </a:br>
            <a:r>
              <a:rPr lang="ru"/>
              <a:t>When git add a file, Git adds the file info to the index. When git commit, Git only commits what’s listed in the index.</a:t>
            </a:r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In the latter case, it is impossible to see from the Git history which of the commit objects together have implemented a feature—you would have to manually read all the log messages. Reverting a whole feature (i.e. a group of commits), is a true headache in the latter situation, whereas it is easily done if the --no-ff flag was used.</a:t>
            </a:r>
            <a:br>
              <a:rPr lang="ru"/>
            </a:br>
            <a:br>
              <a:rPr lang="ru"/>
            </a:br>
            <a:r>
              <a:rPr lang="ru"/>
              <a:t>Yes, it will create a few more (empty) commit objects, but the gain is much bigger than the cost.</a:t>
            </a:r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Проблемы: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нет переносимости билдов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нестандартные билды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крайне тяжело поддерживать для больших проектов</a:t>
            </a:r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http://www.scala-sbt.org/1.x/docs/Task-Graph.html</a:t>
            </a:r>
            <a:r>
              <a:rPr lang="ru"/>
              <a:t> </a:t>
            </a:r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Пример ключей, меняющих свои значения в зависимости от задачи: artifactName, packageOptions. Они меняют значения для задач packageSrc, packageBin, packageDoc.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Фолбэки: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проектов: сначала конкретный проект, потом текущий билд (ThisBuild) и потом - глобальный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конфигураций: в соответствии с иерархией наследования, в конце - глобальные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ru"/>
              <a:t>для задач: сначала текущая задача, потом глобальная</a:t>
            </a:r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Пример ключей, меняющих свои значения в зависимости от задачи: artifactName, packageOptions. Они меняют значения для задач packageSrc, packageBin, packageDoc.</a:t>
            </a:r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Any .sbt files in foo, say foo/build.sbt, will be merged with the build definition for the entire build, but scoped to the hello-foo project. One can overwrite parameters in these build definition files, and they will be applied for that particular project.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At the sbt interactive prompt, type projects to list your projects and project &lt;projectname&gt; to select a current project. When you run a task like compile, it runs on the current project. So you don’t necessarily have to compile the root project, you could compile only a subproject.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You can run a task in another project by explicitly specifying the project ID, such as subProjectID/compile.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Только заголовок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700" lvl="2" marL="1143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lvl="3" marL="1600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5" name="Shape 75"/>
          <p:cNvSpPr txBox="1"/>
          <p:nvPr/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164697"/>
            <a:ext cx="82296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ru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56" name="Shape 56"/>
          <p:cNvCxnSpPr/>
          <p:nvPr/>
        </p:nvCxnSpPr>
        <p:spPr>
          <a:xfrm>
            <a:off x="0" y="68154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DD2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Shape 5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96050" y="17525"/>
            <a:ext cx="607800" cy="607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plugins.jetbrains.com/top-downloads/ide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eq3KiAH4IBI" TargetMode="External"/><Relationship Id="rId4" Type="http://schemas.openxmlformats.org/officeDocument/2006/relationships/hyperlink" Target="https://www.jetbrains.com/help/idea/navigating-through-the-source-code.html" TargetMode="External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jetbrains.com/help/idea/live-templates-2.html" TargetMode="External"/><Relationship Id="rId4" Type="http://schemas.openxmlformats.org/officeDocument/2006/relationships/hyperlink" Target="https://www.jetbrains.com/help/idea/introduction-to-refactoring.html" TargetMode="External"/><Relationship Id="rId5" Type="http://schemas.openxmlformats.org/officeDocument/2006/relationships/hyperlink" Target="https://www.jetbrains.com/help/idea/refactoring-2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habrahabr.ru/post/143079/" TargetMode="External"/><Relationship Id="rId4" Type="http://schemas.openxmlformats.org/officeDocument/2006/relationships/hyperlink" Target="http://teohm.com/blog/learning-git-internals-by-example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services.github.com/on-demand/downloads/github-git-cheat-sheet.pdf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-scm.com/book/ru/v1/%D0%92%D0%B5%D1%82%D0%B2%D0%BB%D0%B5%D0%BD%D0%B8%D0%B5-%D0%B2-Git-%D0%9F%D0%B5%D1%80%D0%B5%D0%BC%D0%B5%D1%89%D0%B5%D0%BD%D0%B8%D0%B5" TargetMode="External"/><Relationship Id="rId4" Type="http://schemas.openxmlformats.org/officeDocument/2006/relationships/hyperlink" Target="https://git-scm.com/book/ru/v1/%D0%98%D0%BD%D1%81%D1%82%D1%80%D1%83%D0%BC%D0%B5%D0%BD%D1%82%D1%8B-Git-%D0%9E%D1%82%D0%BB%D0%B0%D0%B4%D0%BA%D0%B0-%D1%81-%D0%BF%D0%BE%D0%BC%D0%BE%D1%89%D1%8C%D1%8E-G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hyperlink" Target="http://nvie.com/posts/a-successful-git-branching-model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www.scala-sbt.org/1.x/docs/Setup.html" TargetMode="External"/><Relationship Id="rId4" Type="http://schemas.openxmlformats.org/officeDocument/2006/relationships/hyperlink" Target="https://github.com/foundweekends/giter8/wiki/giter8-templates" TargetMode="External"/><Relationship Id="rId5" Type="http://schemas.openxmlformats.org/officeDocument/2006/relationships/hyperlink" Target="http://www.scala-sbt.org/1.x/docs/Running.html#Common+commands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www.scala-sbt.org/1.x/docs/Scopes.html#Examples+of+scoped+key+notation" TargetMode="External"/><Relationship Id="rId4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scala-sbt.org/1.x/docs/Scope-Delegation.html" TargetMode="External"/><Relationship Id="rId4" Type="http://schemas.openxmlformats.org/officeDocument/2006/relationships/image" Target="../media/image4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ant.apache.org/ivy/history/2.3.0/ivyfile/dependency.html#revis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www.scala-sbt.org/1.x/docs/Plugins.html" TargetMode="External"/><Relationship Id="rId4" Type="http://schemas.openxmlformats.org/officeDocument/2006/relationships/hyperlink" Target="http://www.scala-sbt.org/1.x/docs/Community-Plugin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2733768"/>
            <a:ext cx="9144000" cy="1512300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0" y="2733775"/>
            <a:ext cx="91440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ru" sz="3200"/>
              <a:t>Функциональное программирование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ru" sz="3200"/>
              <a:t>на языке Scala</a:t>
            </a:r>
          </a:p>
        </p:txBody>
      </p:sp>
      <p:pic>
        <p:nvPicPr>
          <p:cNvPr descr="Tinkoff-RU.pdf"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1742" y="4508096"/>
            <a:ext cx="15405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063" y="163125"/>
            <a:ext cx="4517880" cy="242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Домашнее задание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Реализуйте тесты для следующих задач: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lectures.functions.Fibonacci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lectures.functions.Fibonacci2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lectures.functions.Computation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lectures.functions.CurriedComputation,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lectures.functions.FunctionalComputation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lectures.functions.SQLAPI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lectures.operators.Competition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Для всех задач необходимо проверить основные успешные сценарии.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Для двух задач про числа Фибоначчи - еще и неуспешные сценарии и граничные условия. В случае неуспешного сценария должно бросаться исключение RuntimeException с понятным текстом ошибки.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19445" l="0" r="0" t="0"/>
          <a:stretch/>
        </p:blipFill>
        <p:spPr>
          <a:xfrm>
            <a:off x="5433775" y="1023850"/>
            <a:ext cx="3498375" cy="19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Среда разработки </a:t>
            </a:r>
            <a:br>
              <a:rPr lang="ru" sz="4800">
                <a:latin typeface="Arial"/>
                <a:ea typeface="Arial"/>
                <a:cs typeface="Arial"/>
                <a:sym typeface="Arial"/>
              </a:rPr>
            </a:br>
            <a:r>
              <a:rPr lang="ru" sz="4800">
                <a:latin typeface="Arial"/>
                <a:ea typeface="Arial"/>
                <a:cs typeface="Arial"/>
                <a:sym typeface="Arial"/>
              </a:rPr>
              <a:t>и тестирования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3494934"/>
            <a:ext cx="2133600" cy="164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72475" y="902000"/>
            <a:ext cx="82143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Основные задачи IDE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Подсветка синтаксиса и удобная навигация по коду?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650" y="1338770"/>
            <a:ext cx="1140900" cy="8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464850" y="2276450"/>
            <a:ext cx="83940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IDE - </a:t>
            </a:r>
            <a:r>
              <a:rPr lang="ru" sz="1800"/>
              <a:t>кухонный комбайн по изготовлению программ и доставке их до прода: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Еще более удобное редактирование: подсказки, автодополнения, проверка синтаксиса, поддержка фреймворков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Компиляция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Отладка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Юнит-тестирование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Работа с БД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Работа с системами контроля версий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Настройка, установка плагинов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00" y="1333375"/>
            <a:ext cx="4898000" cy="35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5787775" y="1557000"/>
            <a:ext cx="3051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Полезные разделы: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Keymap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Color scheme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Code style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Plugins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Scala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SBT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675" y="1193025"/>
            <a:ext cx="4071526" cy="32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Настройка, установка плагинов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37" y="1193875"/>
            <a:ext cx="5470175" cy="40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5530500" y="4105175"/>
            <a:ext cx="4071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200" u="sng">
                <a:solidFill>
                  <a:schemeClr val="hlink"/>
                </a:solidFill>
                <a:hlinkClick r:id="rId5"/>
              </a:rPr>
              <a:t>https://plugins.jetbrains.com/top-downloads/idea</a:t>
            </a:r>
            <a:r>
              <a:rPr lang="ru" sz="12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64850" y="91275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Создание проекта: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File =&gt; New =&gt; Project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File =&gt; Open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Навигация: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Ctrl+N, Ctrl+Shift+N, Ctrl+Alt+Shift+N (на маке Ctrl -&gt; Cmd)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CamelCase-поиск, пробел в конце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Shift+Shift - поиск везде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Ctrl+E (Cmd+E) - последние файлы (табы не нужны?)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Alt+1 (Cmd+1) - левая панель навигации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и т.д. (см.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хорошее видео</a:t>
            </a:r>
            <a:r>
              <a:rPr lang="ru" sz="1800"/>
              <a:t>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официальный хелп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09975" y="3264350"/>
            <a:ext cx="1387850" cy="150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72475" y="902000"/>
            <a:ext cx="43812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Настройки проекта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Как правило, уже всё настроено силами SBT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Основное для нас здесь - отладка проблем и нестандартные конфигурации: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Выбор других SDK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Кастомные пути к файлам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Зависимые библиотеки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373" y="1191075"/>
            <a:ext cx="4818426" cy="35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Шаблоны кода, рефакторинг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Live templates: генерация кода по шаблонам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https://www.jetbrains.com/help/idea/live-templates-2.html</a:t>
            </a:r>
            <a:r>
              <a:rPr lang="ru" sz="1800"/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Refactoring: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/>
              <a:t>Наиболее частые примеры: 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ru" sz="1800"/>
              <a:t>Rename variable, method, class 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ru" sz="1800"/>
              <a:t>Extract variable, method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https://www.jetbrains.com/help/idea/introduction-to-refactoring.html</a:t>
            </a:r>
            <a:r>
              <a:rPr lang="ru" sz="1800"/>
              <a:t>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5"/>
              </a:rPr>
              <a:t>https://www.jetbrains.com/help/idea/refactoring-2.html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72475" y="902000"/>
            <a:ext cx="53475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Работа с системой контроля версий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Alt+~ (Ctrl+V), далее цифра - окно действий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VCS -&gt; Git - полный список действий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View -&gt; Tool Windows -&gt; Version Control - просмотр текущего состояния, истории 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25" y="3243875"/>
            <a:ext cx="8523674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475" y="843463"/>
            <a:ext cx="3019225" cy="274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40" y="4096250"/>
            <a:ext cx="1203176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525" y="902000"/>
            <a:ext cx="4883375" cy="35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472475" y="902000"/>
            <a:ext cx="36639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Запуск, отладка, точки останова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Тестирование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Полезные кнопки: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Ctrl+Shift+F10, Ctrl+F10 (Мак - аналогично) - запустить приложение или тест под курсором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F8, F9 - передвижение по программе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Брекпоинты на </a:t>
            </a:r>
            <a:br>
              <a:rPr lang="ru" sz="1800"/>
            </a:br>
            <a:r>
              <a:rPr lang="ru" sz="1800"/>
              <a:t>исключения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48" y="3494600"/>
            <a:ext cx="1535525" cy="1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Среда разработки и тестирования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72475" y="902000"/>
            <a:ext cx="82296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Домашнее задание: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ru" sz="1800"/>
              <a:t>Составить перечень горячих клавиш (минимум 10)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ru" sz="1800"/>
              <a:t>Завести себе минимум 3 шаблона быстрой подстановки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ru" sz="1800"/>
              <a:t>Настроить 2 таски на прогон всех тестов: через IDEA и через SBT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Делаем здесь: lectures.ide.README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700" y="3512576"/>
            <a:ext cx="2781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72475" y="902000"/>
            <a:ext cx="50040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/>
              <a:t>Зачем оно вообще нужно?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Частые изменения документа, необходимость возврата к предыдущим версиям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Параллельная работа над одним и тем же документом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―"/>
            </a:pPr>
            <a:r>
              <a:rPr lang="ru">
                <a:solidFill>
                  <a:schemeClr val="dk1"/>
                </a:solidFill>
              </a:rPr>
              <a:t>Совместная работа над документами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Актуальные копии последних версий документов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Обнаружение и разрешение конфликтов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Просмотр истории изменений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Проверка и контроль над изменениями других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Автоматизация каких-либо действий в связи с изменениями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02" y="1095300"/>
            <a:ext cx="3293648" cy="343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2" name="Shape 27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CVS: динозавр-первопроходец. 1986 (shell), 1990 </a:t>
            </a:r>
            <a:r>
              <a:rPr lang="ru" sz="1800">
                <a:solidFill>
                  <a:schemeClr val="dk1"/>
                </a:solidFill>
              </a:rPr>
              <a:t>(C)</a:t>
            </a:r>
            <a:r>
              <a:rPr lang="ru" sz="1800">
                <a:solidFill>
                  <a:schemeClr val="dk1"/>
                </a:solidFill>
              </a:rPr>
              <a:t> - 2008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Централизованная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Версионирование только файлов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Не отслеживается переименование/перемещение файлов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Короткоживущие ветки (медленная работа с ветками)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Нет атомарных коммитов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Сейчас используют: OpenBSD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Subversion (SVN): фиксим недостатки CVS, 2000 - …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Совместимость с CVS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Атомарные коммиты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Быстрее операции с ветками, но это все еще неудобно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Тегов нет как таковых. Это всего лишь бранчи.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Все еще централизованная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Сравнительно небольшая скорость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Все еще есть проблемы с переименованием файлов/директорий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Сейчас используют: clang, gcc, SourceForge, FreeBSD, PuTTY, OpenOffice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6" name="Shape 28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472475" y="902000"/>
            <a:ext cx="58332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Двигатель прогресса Linux Kernel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Уже в 1998 году Linus-у было тяжело ревьюить и мержить патчи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В 2003 году ядро перешло в распределенную систему контроля версий BitKeeper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Но в 2005 году кончилась халявная лицензия, а вместе с ней плюшки: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Распределенный рабочий процесс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Автоматизированная работа с патчами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История за продолжительный период времени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Иерархическая организация разработчиков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ru">
                <a:solidFill>
                  <a:schemeClr val="dk1"/>
                </a:solidFill>
              </a:rPr>
              <a:t>Скорость работы с большим количеством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изменений и файлов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Matt Mackall и Linus Torvalds запилили Mercurial и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Git соответственно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И началась новая эра священных войн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650" y="902000"/>
            <a:ext cx="2560776" cy="19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236" y="2965463"/>
            <a:ext cx="3525190" cy="165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История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167675" y="902000"/>
            <a:ext cx="48195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Общее: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Ревизии ассоциируются с контрольными суммами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История - направленный ациклический граф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Высокоуровневые функции: бисекция, выборочные фиксации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700" y="901995"/>
            <a:ext cx="3520875" cy="22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48375" y="3062300"/>
            <a:ext cx="4611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Mercurial: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Revlog: каждый файл имеет индекс и файл с данными, хранятся diff-ы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Все ветки попадают на сервер и известны всем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Вся история всегда сохраняется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Куча несогласованных расширений для решения типичных проблем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813700" y="3062300"/>
            <a:ext cx="42780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Git</a:t>
            </a:r>
            <a:r>
              <a:rPr lang="ru">
                <a:solidFill>
                  <a:schemeClr val="dk1"/>
                </a:solidFill>
              </a:rPr>
              <a:t>: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Каждый файл - это BLOB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Каждая ревизия - полная копия файлов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Упаковка данных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Быстрые коммиты и чекауты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diff строится на лету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Ветки не привязываются к коммитам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Git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747863"/>
            <a:ext cx="4540947" cy="43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Принципы организации репозитория Git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Основные сущности: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Объект (.git/objects/): blob, tree, commit, annotated tag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Ссылка (.git/refs/): branch, remote branch, lightweight tag, symbolic reference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Индекс (.git/index)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Ссылки на почитать: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3"/>
              </a:rPr>
              <a:t>https://habrahabr.ru/post/143079/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http://teohm.com/blog/learning-git-internals-by-example/</a:t>
            </a:r>
            <a:r>
              <a:rPr lang="ru" sz="18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6" name="Shape 96"/>
          <p:cNvSpPr txBox="1"/>
          <p:nvPr/>
        </p:nvSpPr>
        <p:spPr>
          <a:xfrm>
            <a:off x="457200" y="912946"/>
            <a:ext cx="83634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ru" sz="2200">
                <a:solidFill>
                  <a:schemeClr val="dk1"/>
                </a:solidFill>
              </a:rPr>
              <a:t>А для чего вообще нужно тестирование разработчику?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проверить, что написанный код работает</a:t>
            </a:r>
          </a:p>
          <a:p>
            <a:pPr indent="-3683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успешные сценарии</a:t>
            </a:r>
          </a:p>
          <a:p>
            <a:pPr indent="-3683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неуспешные сценарии</a:t>
            </a:r>
          </a:p>
          <a:p>
            <a:pPr indent="-3683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2200">
                <a:solidFill>
                  <a:schemeClr val="dk1"/>
                </a:solidFill>
              </a:rPr>
              <a:t>граничные условия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защитить код от поломок при рефакторинге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сформулировать требования к коду перед его написанием</a:t>
            </a:r>
          </a:p>
          <a:p>
            <a:pPr indent="-3683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―"/>
            </a:pPr>
            <a:r>
              <a:rPr lang="ru" sz="2200">
                <a:solidFill>
                  <a:schemeClr val="dk1"/>
                </a:solidFill>
              </a:rPr>
              <a:t>убедиться, что ничего не забыто после написания кода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33" name="Shape 33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0" name="Shape 34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54" name="Shape 35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281100"/>
            <a:ext cx="3829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Базовые операции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Создание нового репозитория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init - создать пустой репозиторий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clone [url] - создать из существующего репозитория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Работа с индексом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add [file] - добавить файл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reset [file] - удалить файл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Сохранение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commit -m [message] - сохранить изменения из индекса в репозитории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Откат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revert [commit] - откатить отдельный коммит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reset [commit] - откатить на конкретный коммит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Ветвление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branch - посмотреть список веток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checkout -b [new_branch] - создать новую ветку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branch -d [branch] - удалить ветку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Объединение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merge [branch]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>
                <a:solidFill>
                  <a:schemeClr val="dk1"/>
                </a:solidFill>
              </a:rPr>
              <a:t>Тегирование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tag [tag_name]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000">
                <a:solidFill>
                  <a:schemeClr val="dk1"/>
                </a:solidFill>
              </a:rPr>
              <a:t>git tag -m [message] [tag-name]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https://services.github.com/on-demand/downloads/github-git-cheat-sheet.pdf</a:t>
            </a:r>
            <a:r>
              <a:rPr lang="ru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510" y="1460951"/>
            <a:ext cx="1656975" cy="24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6" name="Shape 37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Rebase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75" y="1571428"/>
            <a:ext cx="29527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025" y="1570500"/>
            <a:ext cx="37147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Rebase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703" y="1538530"/>
            <a:ext cx="37147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14713"/>
            <a:ext cx="37147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739150" y="3672150"/>
            <a:ext cx="348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checkout experiment</a:t>
            </a:r>
            <a:b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rebase master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900775" y="3674178"/>
            <a:ext cx="3486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checkout master</a:t>
            </a:r>
          </a:p>
          <a:p>
            <a:pPr lvl="0" rtl="0">
              <a:spcBef>
                <a:spcPts val="0"/>
              </a:spcBef>
              <a:buNone/>
            </a:pPr>
            <a:r>
              <a:rPr lang="ru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git merge experiment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94" name="Shape 39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Продвинутые команды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Stash: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Поможет временно отложить незакоммиченные правки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Rebase: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rebase onto: см.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git-scm book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Cherry-pick: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git cherry-pick [commit] - как rebase, только совсем чуть-чуть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Bisect: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Хороший способ найти ломающий коммит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 u="sng">
                <a:solidFill>
                  <a:schemeClr val="hlink"/>
                </a:solidFill>
                <a:hlinkClick r:id="rId4"/>
              </a:rPr>
              <a:t>git-scm book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03" name="Shape 103"/>
          <p:cNvSpPr txBox="1"/>
          <p:nvPr/>
        </p:nvSpPr>
        <p:spPr>
          <a:xfrm>
            <a:off x="457200" y="912946"/>
            <a:ext cx="83634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Test Driven Development (TDD)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Сначала пишем тесты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приходится думать о декомпозиции задачи на сцепленные слабо зависимые куски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формализуем сценарии использования и требования к кускам кода </a:t>
            </a:r>
            <a:r>
              <a:rPr b="1" lang="ru" sz="1800">
                <a:solidFill>
                  <a:schemeClr val="dk1"/>
                </a:solidFill>
              </a:rPr>
              <a:t>до изменения кода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новые тесты не должны проходить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Пишем код, выполняющий эти тесты</a:t>
            </a:r>
          </a:p>
          <a:p>
            <a:pPr indent="-342900" lvl="1" marL="9144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не пишем код, не покрытый тестами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Рефакторим</a:t>
            </a:r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Повторяем, пока не надоест (до 10 изменений за итерацию)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Shape 10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13" y="721738"/>
            <a:ext cx="6112374" cy="4319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8" name="Shape 40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версий. Gitflow Workflow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750" y="697025"/>
            <a:ext cx="2772500" cy="41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137575" y="4355375"/>
            <a:ext cx="6588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http://nvie.com/posts/a-successful-git-branching-model/</a:t>
            </a:r>
            <a:r>
              <a:rPr lang="ru"/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900" y="865500"/>
            <a:ext cx="1593750" cy="42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463" y="721738"/>
            <a:ext cx="4881066" cy="43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0" name="Shape 43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950" y="721738"/>
            <a:ext cx="3204090" cy="431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7" name="Shape 43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Системы контроля версий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 Gitflow Workflow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288" y="721738"/>
            <a:ext cx="3259419" cy="431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44" name="Shape 444"/>
          <p:cNvSpPr txBox="1"/>
          <p:nvPr>
            <p:ph type="title"/>
          </p:nvPr>
        </p:nvSpPr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ru" sz="4800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50" name="Shape 45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Немного определений: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600">
                <a:solidFill>
                  <a:schemeClr val="dk1"/>
                </a:solidFill>
              </a:rPr>
              <a:t>Исходный код - код программы на человекопонятном языке программирования (Scala, Java, C++, ASM etc.)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600">
                <a:solidFill>
                  <a:schemeClr val="dk1"/>
                </a:solidFill>
              </a:rPr>
              <a:t>Бинарный код - инструкции для центрального процессора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600">
                <a:solidFill>
                  <a:schemeClr val="dk1"/>
                </a:solidFill>
              </a:rPr>
              <a:t>Байт-код - инструкции для виртуальной машины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Жизненный цикл программы на Java: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Написание: разраб генерит тонну текстов (*.scala, *.java etc.)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Компиляция: бравый компилятор преобразует исходный код в байт-код (*.class)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Сборка: сборщик из class-файлов собирает jar-пакеты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Исполнение: JVM запускает набор jar-пакетов на исполнение в виртуальной машине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57" name="Shape 457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Сборка java-программы “на коленке”:</a:t>
            </a:r>
          </a:p>
        </p:txBody>
      </p:sp>
      <p:grpSp>
        <p:nvGrpSpPr>
          <p:cNvPr id="459" name="Shape 459"/>
          <p:cNvGrpSpPr/>
          <p:nvPr/>
        </p:nvGrpSpPr>
        <p:grpSpPr>
          <a:xfrm>
            <a:off x="464825" y="1609354"/>
            <a:ext cx="8229600" cy="3423097"/>
            <a:chOff x="457200" y="1318900"/>
            <a:chExt cx="8229600" cy="4584300"/>
          </a:xfrm>
        </p:grpSpPr>
        <p:sp>
          <p:nvSpPr>
            <p:cNvPr id="460" name="Shape 46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cat src/ru/tinkoff/HelloWorld.java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public class HelloWorld {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public static void main(String[] args) {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System.out.println("Hello World!");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javac HelloWorld.java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ls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HelloWorld.class	HelloWorld.java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-classpath . 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69" name="Shape 469"/>
          <p:cNvGrpSpPr/>
          <p:nvPr/>
        </p:nvGrpSpPr>
        <p:grpSpPr>
          <a:xfrm>
            <a:off x="464825" y="1609258"/>
            <a:ext cx="8229600" cy="2851435"/>
            <a:chOff x="457200" y="1318900"/>
            <a:chExt cx="8229600" cy="4584300"/>
          </a:xfrm>
        </p:grpSpPr>
        <p:sp>
          <p:nvSpPr>
            <p:cNvPr id="470" name="Shape 47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2" name="Shape 47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vi HelloWorld.java # 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add "package ru.tinkoff.helloworld;"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-p src/ru/tinkoff/helloworld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bin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mv HelloWorld.java 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javac -d bin 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helloworld/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HelloWorld.java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find . -type f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./bin/ru/tinkoff/helloworld/HelloWorld.class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./src/ru/tinkoff/</a:t>
              </a:r>
              <a:r>
                <a:rPr lang="ru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helloworld/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HelloWorld.java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-classpath ./bin ru.tinkoff.helloworld.HelloWorld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73" name="Shape 473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Сборка java-программы с пакетами: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assert</a:t>
            </a:r>
          </a:p>
        </p:txBody>
      </p:sp>
      <p:grpSp>
        <p:nvGrpSpPr>
          <p:cNvPr id="111" name="Shape 111"/>
          <p:cNvGrpSpPr/>
          <p:nvPr/>
        </p:nvGrpSpPr>
        <p:grpSpPr>
          <a:xfrm>
            <a:off x="457200" y="880552"/>
            <a:ext cx="8229600" cy="2372834"/>
            <a:chOff x="457200" y="1318900"/>
            <a:chExt cx="8229600" cy="4584300"/>
          </a:xfrm>
        </p:grpSpPr>
        <p:sp>
          <p:nvSpPr>
            <p:cNvPr id="112" name="Shape 11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(assertion: Boolean)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(!assertion)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throw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java.lang.AssertionError(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"assertion failed"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(assertion: Boolean, message: =&gt; Any)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(!assertion)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throw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new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java.lang.AssertionError(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"assertion failed: 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+ message)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457200" y="3399613"/>
            <a:ext cx="8229600" cy="659222"/>
            <a:chOff x="457200" y="1318900"/>
            <a:chExt cx="8229600" cy="4584300"/>
          </a:xfrm>
        </p:grpSpPr>
        <p:sp>
          <p:nvSpPr>
            <p:cNvPr id="116" name="Shape 11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8" name="Shape 11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a = 2 + 2 * 2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assert(a == 6,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"Something is wrong with your math"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457200" y="4205084"/>
            <a:ext cx="8229600" cy="659222"/>
            <a:chOff x="457200" y="1318900"/>
            <a:chExt cx="8229600" cy="4584300"/>
          </a:xfrm>
        </p:grpSpPr>
        <p:sp>
          <p:nvSpPr>
            <p:cNvPr id="120" name="Shape 120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Enable/disable assertions in command-line: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java [ -ea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|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-da  ]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 name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79" name="Shape 47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80" name="Shape 480"/>
          <p:cNvGrpSpPr/>
          <p:nvPr/>
        </p:nvGrpSpPr>
        <p:grpSpPr>
          <a:xfrm>
            <a:off x="464825" y="1609258"/>
            <a:ext cx="8229600" cy="2851435"/>
            <a:chOff x="457200" y="1318900"/>
            <a:chExt cx="8229600" cy="4584300"/>
          </a:xfrm>
        </p:grpSpPr>
        <p:sp>
          <p:nvSpPr>
            <p:cNvPr id="481" name="Shape 48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jar cvf helloworld.jar -C bin .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added manifest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ru/tinkoff/helloworld/(in = 0) (out= 0)(stored 0%)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adding: ru/tinkoff/helloworld/HelloWorld.class(in = 448) (out= 302)(deflated 32%)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-cp helloworld.jar ru.tinkoff.helloworld.HelloWorld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84" name="Shape 484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А если надо отдать программу соседу Васе?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90" name="Shape 49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491" name="Shape 491"/>
          <p:cNvGrpSpPr/>
          <p:nvPr/>
        </p:nvGrpSpPr>
        <p:grpSpPr>
          <a:xfrm>
            <a:off x="464825" y="1609464"/>
            <a:ext cx="8229600" cy="1644847"/>
            <a:chOff x="457200" y="1318900"/>
            <a:chExt cx="8229600" cy="4584300"/>
          </a:xfrm>
        </p:grpSpPr>
        <p:sp>
          <p:nvSpPr>
            <p:cNvPr id="492" name="Shape 49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94" name="Shape 49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</a:t>
              </a: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mkdir lib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mv helloworld.jar lib/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java -cp 'lib/*' ru.tinkoff.helloworld.HelloWorld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Hello World!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95" name="Shape 495"/>
          <p:cNvSpPr txBox="1"/>
          <p:nvPr/>
        </p:nvSpPr>
        <p:spPr>
          <a:xfrm>
            <a:off x="472475" y="9020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А если у Васи уже много таких модулей?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01" name="Shape 50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Вначале был make (1976).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GNU make (1988):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919" y="749600"/>
            <a:ext cx="3270881" cy="422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Shape 504"/>
          <p:cNvGrpSpPr/>
          <p:nvPr/>
        </p:nvGrpSpPr>
        <p:grpSpPr>
          <a:xfrm>
            <a:off x="464818" y="1456975"/>
            <a:ext cx="5185471" cy="3472149"/>
            <a:chOff x="457200" y="1318900"/>
            <a:chExt cx="8229600" cy="4584300"/>
          </a:xfrm>
        </p:grpSpPr>
        <p:sp>
          <p:nvSpPr>
            <p:cNvPr id="505" name="Shape 505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7" name="Shape 507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JFLAGS = -g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JC = javac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JVM= 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FILE=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.SUFFIXES: .java .class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.java.class: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$(JC) $(JFLAGS) $*.java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CLASSES = Main.java Class1.java Class2.java Class3.java Class4.java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MAIN = Main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default: classes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classes: $(CLASSES:.java=.class)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run: classes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$(JVM) $(MAIN)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clean: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$(RM) *.class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13" name="Shape 51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472475" y="6734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Ant (2000):</a:t>
            </a:r>
          </a:p>
        </p:txBody>
      </p:sp>
      <p:grpSp>
        <p:nvGrpSpPr>
          <p:cNvPr id="515" name="Shape 515"/>
          <p:cNvGrpSpPr/>
          <p:nvPr/>
        </p:nvGrpSpPr>
        <p:grpSpPr>
          <a:xfrm>
            <a:off x="464818" y="1152119"/>
            <a:ext cx="5185471" cy="3782964"/>
            <a:chOff x="457200" y="1318900"/>
            <a:chExt cx="8229600" cy="4584300"/>
          </a:xfrm>
        </p:grpSpPr>
        <p:sp>
          <p:nvSpPr>
            <p:cNvPr id="516" name="Shape 51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&lt;project name="MyProject" default="dist" basedir="."&gt;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name="compile" depends="init"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description="compile the source"&gt;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&lt;!-- Compile the java code from ${src} into ${build} --&gt;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&lt;javac srcdir="${src}" destdir="${build}"/&gt;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name="dist" depends="compile"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description="generate the distribution"&gt;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&lt;!-- Create the distribution directory --&gt;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&lt;mkdir dir="${dist}/lib"/&gt;</a:t>
              </a:r>
            </a:p>
            <a:p>
              <a:pPr indent="-69850" lvl="0" marL="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&lt;jar jarfile="${dist}/lib/MyProject-${DSTAMP}.jar" basedir="${build}"/&gt;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&lt;target name="clean"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  description="clean up"&gt;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&lt;delete dir="${build}"/&gt;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&lt;delete dir="${dist}"/&gt;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&lt;/target&gt;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&lt;/project&gt;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476" y="1152125"/>
            <a:ext cx="2744850" cy="16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5835875" y="3177000"/>
            <a:ext cx="30333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You just have to write a small file!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Like Makefile?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Yes!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Ok!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- But...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26" name="Shape 52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472475" y="673400"/>
            <a:ext cx="53634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Ant (2000):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Множество готовых функций (task)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Функции группируются в target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Можно писать собственные таски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target зависит от других target-ов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Огромные XML файлы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Нет стандартного подхода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Ручное создание и удаление директорий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Ручное управление зависимостями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476" y="1152125"/>
            <a:ext cx="2744850" cy="16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34" name="Shape 53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472475" y="6734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Maven 2 (2005):</a:t>
            </a:r>
          </a:p>
        </p:txBody>
      </p:sp>
      <p:grpSp>
        <p:nvGrpSpPr>
          <p:cNvPr id="536" name="Shape 536"/>
          <p:cNvGrpSpPr/>
          <p:nvPr/>
        </p:nvGrpSpPr>
        <p:grpSpPr>
          <a:xfrm>
            <a:off x="464838" y="1152119"/>
            <a:ext cx="7436267" cy="3782964"/>
            <a:chOff x="457200" y="1318900"/>
            <a:chExt cx="8229600" cy="4584300"/>
          </a:xfrm>
        </p:grpSpPr>
        <p:sp>
          <p:nvSpPr>
            <p:cNvPr id="537" name="Shape 53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9" name="Shape 539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&lt;project xmlns="http://maven.apache.org/POM/4.0.0" xmlns:xsi="http://www.w3.org/2001/XMLSchema-instance"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xsi:schemaLocation="http://maven.apache.org/POM/4.0.0 http://maven.apache.org/xsd/maven-4.0.0.xsd"&gt;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&lt;modelVersion&gt;4.0.0&lt;/modelVersion&gt;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&lt;groupId&gt;com.mycompany.app&lt;/groupId&gt;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&lt;artifactId&gt;my-app&lt;/artifactId&gt;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&lt;version&gt;1.0-SNAPSHOT&lt;/version&gt;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&lt;packaging&gt;jar&lt;/packaging&gt;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&lt;name&gt;Maven Quick Start Archetype&lt;/name&gt;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&lt;url&gt;http://maven.apache.org&lt;/url&gt;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&lt;dependencies&gt;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&lt;dependency&gt;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&lt;groupId&gt;junit&lt;/groupId&gt;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&lt;artifactId&gt;junit&lt;/artifactId&gt;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&lt;version&gt;4.8.2&lt;/version&gt;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  &lt;scope&gt;test&lt;/scope&gt;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&lt;/dependency&gt;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&lt;/dependencies&gt;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22222"/>
                <a:buFont typeface="Arial"/>
                <a:buNone/>
              </a:pPr>
              <a:r>
                <a:rPr lang="ru" sz="9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&lt;/project&gt;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869" y="4161422"/>
            <a:ext cx="1943950" cy="67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46" name="Shape 54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47" name="Shape 547"/>
          <p:cNvSpPr txBox="1"/>
          <p:nvPr/>
        </p:nvSpPr>
        <p:spPr>
          <a:xfrm>
            <a:off x="472475" y="673400"/>
            <a:ext cx="83925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был Maven 2 (2005):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Управление зависимостями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Репозитории: ivy/ftp/sftp/etc.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Convention over configuration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Единые правила генерации и распространения артефактов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Более простой билд-файл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Шаг в сторону и надо искать/писать собственный плагин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Уже на среднем проекте возникают кучи собственных плагинов</a:t>
            </a:r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73" y="778025"/>
            <a:ext cx="2858850" cy="9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появился Gradle (2007):</a:t>
            </a:r>
          </a:p>
        </p:txBody>
      </p:sp>
      <p:grpSp>
        <p:nvGrpSpPr>
          <p:cNvPr id="556" name="Shape 556"/>
          <p:cNvGrpSpPr/>
          <p:nvPr/>
        </p:nvGrpSpPr>
        <p:grpSpPr>
          <a:xfrm>
            <a:off x="464874" y="1228342"/>
            <a:ext cx="8116032" cy="3484526"/>
            <a:chOff x="457200" y="1318900"/>
            <a:chExt cx="8229600" cy="4584300"/>
          </a:xfrm>
        </p:grpSpPr>
        <p:sp>
          <p:nvSpPr>
            <p:cNvPr id="557" name="Shape 55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59" name="Shape 559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'java'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'checkstyle'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'findbugs'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apply plugin: 'pmd'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version = '1.0'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repositories {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mavenCentral()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dependencies {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testCompile group: 'junit', name: 'junit', version: '4.11'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testCompile group: 'org.hamcrest', name: 'hamcrest-all', version: '1.3'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600" y="1332500"/>
            <a:ext cx="2974725" cy="7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66" name="Shape 56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472475" y="749600"/>
            <a:ext cx="54006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Потом появился Gradle (2007):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Плюсы: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Собственный DSL на Groovy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Convention over configuration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Поддержка Java, Scala, C/C++, Python, etc.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Минусы: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ru" sz="1800">
                <a:solidFill>
                  <a:schemeClr val="dk1"/>
                </a:solidFill>
              </a:rPr>
              <a:t>Собственный DSL на Groovy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75" y="788475"/>
            <a:ext cx="3073624" cy="8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74" name="Shape 57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И, наконец, пришел SBT (2011):</a:t>
            </a:r>
          </a:p>
        </p:txBody>
      </p:sp>
      <p:grpSp>
        <p:nvGrpSpPr>
          <p:cNvPr id="576" name="Shape 576"/>
          <p:cNvGrpSpPr/>
          <p:nvPr/>
        </p:nvGrpSpPr>
        <p:grpSpPr>
          <a:xfrm>
            <a:off x="464856" y="1227300"/>
            <a:ext cx="5234849" cy="3525785"/>
            <a:chOff x="457200" y="1318900"/>
            <a:chExt cx="8229600" cy="4584300"/>
          </a:xfrm>
        </p:grpSpPr>
        <p:sp>
          <p:nvSpPr>
            <p:cNvPr id="577" name="Shape 57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79" name="Shape 579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in build.sbt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"2.12.3"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++=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"scalatest_2.11"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"2.2.4"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"net.databinder.dispatch"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"dispatch-core"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"0.11.3"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# in project/build.properties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sbt.version=1.0.1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0333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820175"/>
            <a:ext cx="2434175" cy="146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ScalaTest - универсальный комбайн юнит-тестирования в Scala.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Suite - набор из 0+ тестов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Тест - это именованное нечто, что можно запустить и получить один из следующих результатов: успех, провал, отложено, отменено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Трейт Suite определяет базовые методы для работы с набором тестов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Разные наследники Suite реализуют разные стили тестирования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86" name="Shape 58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Автоматизирем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472475" y="749600"/>
            <a:ext cx="53634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И, наконец, пришел SBT (2011):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Плюсы: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Собственный DSL на Scala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Convention over configuration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Интерактивная консоль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-"/>
            </a:pPr>
            <a:r>
              <a:rPr lang="ru">
                <a:solidFill>
                  <a:schemeClr val="dk1"/>
                </a:solidFill>
              </a:rPr>
              <a:t>Инкрементальная компиляция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Минусы:</a:t>
            </a: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820175"/>
            <a:ext cx="2434174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50" y="3235175"/>
            <a:ext cx="2854825" cy="16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95" name="Shape 59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Последние версии SBT: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0.13.x (2014+)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Scala 2.10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Два формата проектов (старый и новый)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1.0.x (2017):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Scala 2.12, JDK 8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Убрали много deprecation-ов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Новый инкрементальный компилятор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800">
                <a:solidFill>
                  <a:schemeClr val="dk1"/>
                </a:solidFill>
              </a:rPr>
              <a:t>Параллельная загрузка артефактов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02" name="Shape 60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472475" y="9782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Как ставить SBT -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здесь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Создание нового проекта из шаблона Giter8: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new sbt/scala-seed.g8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Список шаблонов можно посмотреть </a:t>
            </a:r>
            <a:r>
              <a:rPr lang="ru" sz="1600" u="sng">
                <a:solidFill>
                  <a:schemeClr val="hlink"/>
                </a:solidFill>
                <a:hlinkClick r:id="rId4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Запуск проекта: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run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Интерактивная консоль (Scala REPL):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$"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sbt console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Другие полезные команды - </a:t>
            </a:r>
            <a:r>
              <a:rPr lang="ru" sz="1600" u="sng">
                <a:solidFill>
                  <a:schemeClr val="hlink"/>
                </a:solidFill>
                <a:hlinkClick r:id="rId5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09" name="Shape 60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Структура проекта</a:t>
            </a:r>
          </a:p>
        </p:txBody>
      </p:sp>
      <p:grpSp>
        <p:nvGrpSpPr>
          <p:cNvPr id="611" name="Shape 611"/>
          <p:cNvGrpSpPr/>
          <p:nvPr/>
        </p:nvGrpSpPr>
        <p:grpSpPr>
          <a:xfrm>
            <a:off x="464874" y="1228342"/>
            <a:ext cx="8116032" cy="3484526"/>
            <a:chOff x="457200" y="1318900"/>
            <a:chExt cx="8229600" cy="4584300"/>
          </a:xfrm>
        </p:grpSpPr>
        <p:sp>
          <p:nvSpPr>
            <p:cNvPr id="612" name="Shape 61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14" name="Shape 61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build.sbt       # Main SBT build definition file 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project/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build.properties    # Properties for SBT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Dependencies.scala  # Helper objects for the build definition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src/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main/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resources/  # Files to include in main jar here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scala/      # Main Scala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java/       # Main Java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test/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resources   # Files to include in test jar here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scala/      # Test Scala sources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    java/       # Test Java sources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303336"/>
                  </a:solidFill>
                  <a:latin typeface="Consolas"/>
                  <a:ea typeface="Consolas"/>
                  <a:cs typeface="Consolas"/>
                  <a:sym typeface="Consolas"/>
                </a:rPr>
                <a:t>target/         # Here come files generated during build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20" name="Shape 62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Конфигурация билда: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22" name="Shape 622"/>
          <p:cNvGrpSpPr/>
          <p:nvPr/>
        </p:nvGrpSpPr>
        <p:grpSpPr>
          <a:xfrm>
            <a:off x="464882" y="1227400"/>
            <a:ext cx="7065112" cy="2210091"/>
            <a:chOff x="457200" y="1318900"/>
            <a:chExt cx="8229600" cy="4584300"/>
          </a:xfrm>
        </p:grpSpPr>
        <p:sp>
          <p:nvSpPr>
            <p:cNvPr id="623" name="Shape 623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5" name="Shape 625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List(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organization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"ru.tinkoff.helloworld"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version     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"0.1.0-SNAPSHOT"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626" name="Shape 626"/>
          <p:cNvSpPr txBox="1"/>
          <p:nvPr/>
        </p:nvSpPr>
        <p:spPr>
          <a:xfrm>
            <a:off x="472475" y="3573250"/>
            <a:ext cx="7451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Key - ключ, хранитель значения, может быть одним из: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SettingKey[T] - параметр (вычисляется однажды, при старте)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TaskKey[T] - задача (вычисляется по мере необходимости, скорее всего имеет побочные эффекты)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―"/>
            </a:pPr>
            <a:r>
              <a:rPr lang="ru">
                <a:solidFill>
                  <a:schemeClr val="dk1"/>
                </a:solidFill>
              </a:rPr>
              <a:t>InputKey[T] - задача с пользовательским вводом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32" name="Shape 63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472475" y="6734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Объявление собственных тасков:</a:t>
            </a:r>
          </a:p>
        </p:txBody>
      </p:sp>
      <p:grpSp>
        <p:nvGrpSpPr>
          <p:cNvPr id="634" name="Shape 634"/>
          <p:cNvGrpSpPr/>
          <p:nvPr/>
        </p:nvGrpSpPr>
        <p:grpSpPr>
          <a:xfrm>
            <a:off x="464882" y="1227439"/>
            <a:ext cx="7065112" cy="2593339"/>
            <a:chOff x="457200" y="1318900"/>
            <a:chExt cx="8229600" cy="4584300"/>
          </a:xfrm>
        </p:grpSpPr>
        <p:sp>
          <p:nvSpPr>
            <p:cNvPr id="635" name="Shape 635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37" name="Shape 637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personName = settingKey[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String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"Name of person to geet"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greet = taskKey[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String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person"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:=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println(s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"Hello, ${personName.value}"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 have said hello to ${personName.value}"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personName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"Alice"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38" name="Shape 638"/>
          <p:cNvGrpSpPr/>
          <p:nvPr/>
        </p:nvGrpSpPr>
        <p:grpSpPr>
          <a:xfrm>
            <a:off x="464882" y="4358869"/>
            <a:ext cx="7065112" cy="545532"/>
            <a:chOff x="457200" y="1318900"/>
            <a:chExt cx="8229600" cy="4584300"/>
          </a:xfrm>
        </p:grpSpPr>
        <p:sp>
          <p:nvSpPr>
            <p:cNvPr id="639" name="Shape 63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1" name="Shape 64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100">
                  <a:latin typeface="Courier New"/>
                  <a:ea typeface="Courier New"/>
                  <a:cs typeface="Courier New"/>
                  <a:sym typeface="Courier New"/>
                </a:rPr>
                <a:t>[sbt]&gt; greet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100">
                  <a:latin typeface="Courier New"/>
                  <a:ea typeface="Courier New"/>
                  <a:cs typeface="Courier New"/>
                  <a:sym typeface="Courier New"/>
                </a:rPr>
                <a:t>Hello, Alice</a:t>
              </a:r>
            </a:p>
          </p:txBody>
        </p:sp>
      </p:grpSp>
      <p:sp>
        <p:nvSpPr>
          <p:cNvPr id="642" name="Shape 642"/>
          <p:cNvSpPr txBox="1"/>
          <p:nvPr/>
        </p:nvSpPr>
        <p:spPr>
          <a:xfrm>
            <a:off x="472475" y="3797600"/>
            <a:ext cx="8214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Запускаем: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48" name="Shape 64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472475" y="673400"/>
            <a:ext cx="8214300" cy="4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Области определения (scopes): каждый ключ (setting или task) имеет собственную область определения, в рамках которой можно его прочитать/запустить.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Области определения имеют 3 независимые оси (scope axes):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project (subproject) - проект 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dependency configuration - конфигурации сборки: compile, test, runtime.</a:t>
            </a:r>
            <a:br>
              <a:rPr lang="ru" sz="1600">
                <a:solidFill>
                  <a:schemeClr val="dk1"/>
                </a:solidFill>
              </a:rPr>
            </a:br>
            <a:r>
              <a:rPr lang="ru" sz="1600">
                <a:solidFill>
                  <a:schemeClr val="dk1"/>
                </a:solidFill>
              </a:rPr>
              <a:t>Конфигурации могут расширять другие конфигурации, например:</a:t>
            </a:r>
            <a:br>
              <a:rPr lang="ru" sz="1600">
                <a:solidFill>
                  <a:schemeClr val="dk1"/>
                </a:solidFill>
              </a:rPr>
            </a:br>
            <a:r>
              <a:rPr lang="ru" sz="1600">
                <a:solidFill>
                  <a:schemeClr val="dk1"/>
                </a:solidFill>
              </a:rPr>
              <a:t>test -&gt; runtime -&gt; compile</a:t>
            </a:r>
          </a:p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task - отдельная задача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Полный префикс ключа: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{&lt;build-uri&gt;}&lt;project-id&gt;/config:intask::key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Дефолтные префиксы ключа: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{.}/*:key</a:t>
            </a:r>
            <a:r>
              <a:rPr lang="ru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600">
                <a:solidFill>
                  <a:schemeClr val="dk1"/>
                </a:solidFill>
              </a:rPr>
              <a:t>или</a:t>
            </a:r>
            <a:r>
              <a:rPr lang="ru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*/*:key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600">
                <a:solidFill>
                  <a:schemeClr val="dk1"/>
                </a:solidFill>
              </a:rPr>
              <a:t>Еще примеры задания областей определения можно посмотреть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здесь</a:t>
            </a:r>
            <a:r>
              <a:rPr lang="ru" sz="16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50" name="Shape 6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204325" y="4141175"/>
            <a:ext cx="939675" cy="10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56" name="Shape 65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472475" y="673400"/>
            <a:ext cx="8214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Примеры и задачки на различные области определения -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здесь</a:t>
            </a:r>
            <a:r>
              <a:rPr lang="ru" sz="18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58" name="Shape 658"/>
          <p:cNvGrpSpPr/>
          <p:nvPr/>
        </p:nvGrpSpPr>
        <p:grpSpPr>
          <a:xfrm>
            <a:off x="464835" y="1227430"/>
            <a:ext cx="7818943" cy="3013260"/>
            <a:chOff x="457200" y="1318900"/>
            <a:chExt cx="8229600" cy="4584300"/>
          </a:xfrm>
        </p:grpSpPr>
        <p:sp>
          <p:nvSpPr>
            <p:cNvPr id="659" name="Shape 659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1" name="Shape 661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greet = taskKey[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Unit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"Greets you via console"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"Just greet"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in Global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Global"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*/*:greet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greet in ThisBuild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{.}/*:greet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project"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    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Test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          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test:greet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(ThisBuild, Test) :=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 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),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{.}/test:greet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greet in (ThisBuild, Test, compile) := 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println(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"Greet in ThisBuild Test compile"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        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{.}/test:compile::greet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662" name="Shape 6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54375"/>
            <a:ext cx="1165600" cy="9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68" name="Shape 668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472475" y="673400"/>
            <a:ext cx="821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Пример с добавлением области определения конфигурации:</a:t>
            </a:r>
          </a:p>
        </p:txBody>
      </p:sp>
      <p:grpSp>
        <p:nvGrpSpPr>
          <p:cNvPr id="670" name="Shape 670"/>
          <p:cNvGrpSpPr/>
          <p:nvPr/>
        </p:nvGrpSpPr>
        <p:grpSpPr>
          <a:xfrm>
            <a:off x="464882" y="1227482"/>
            <a:ext cx="7065112" cy="3780214"/>
            <a:chOff x="457200" y="1318900"/>
            <a:chExt cx="8229600" cy="4584300"/>
          </a:xfrm>
        </p:grpSpPr>
        <p:sp>
          <p:nvSpPr>
            <p:cNvPr id="671" name="Shape 67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73" name="Shape 673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isSerial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(name: String) = name.endsWith(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"ISpec"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Serial = config(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"serial"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extend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serialSettings = inConfig(Serial)(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fork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testOptions := Seq(Tests.Filter(isSerial)),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parallelExecution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false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 ++ Defaults.testTasks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.configs(Serial)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name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serialSettings,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testOptions in Test := Seq(Tests.Filter(!isSerial(_))),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libraryDependencies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Test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79" name="Shape 67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472475" y="6734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Неуправляемые зависимости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лежат в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unmanagedBase</a:t>
            </a:r>
            <a:r>
              <a:rPr lang="ru" sz="1800">
                <a:solidFill>
                  <a:schemeClr val="dk1"/>
                </a:solidFill>
              </a:rPr>
              <a:t>, по умолчанию это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можно переопределить: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unmanagedBase := baseDirectory.value / "custom_lib"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посмотреть все jar-ники в неуправляемых зависимостях: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unmanagedJars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81" name="Shape 681"/>
          <p:cNvGrpSpPr/>
          <p:nvPr/>
        </p:nvGrpSpPr>
        <p:grpSpPr>
          <a:xfrm>
            <a:off x="472485" y="3052791"/>
            <a:ext cx="7818943" cy="1177248"/>
            <a:chOff x="457200" y="1318900"/>
            <a:chExt cx="8229600" cy="4584300"/>
          </a:xfrm>
        </p:grpSpPr>
        <p:sp>
          <p:nvSpPr>
            <p:cNvPr id="682" name="Shape 68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84" name="Shape 684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[IJ]&gt; show unmanagedBase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[info] /Volumes/sdb/work/helloworld/lib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1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[IJ]&gt; show unmanagedJars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ru" sz="1100">
                  <a:solidFill>
                    <a:srgbClr val="00008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[info] * Attributed(/Volumes/sdb/work/helloworld/lib/scalatest_2.12-3.0.4.jar)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FunSuite</a:t>
            </a:r>
          </a:p>
        </p:txBody>
      </p:sp>
      <p:grpSp>
        <p:nvGrpSpPr>
          <p:cNvPr id="136" name="Shape 136"/>
          <p:cNvGrpSpPr/>
          <p:nvPr/>
        </p:nvGrpSpPr>
        <p:grpSpPr>
          <a:xfrm>
            <a:off x="457200" y="902052"/>
            <a:ext cx="8229600" cy="3264480"/>
            <a:chOff x="457200" y="1318900"/>
            <a:chExt cx="8229600" cy="4584300"/>
          </a:xfrm>
        </p:grpSpPr>
        <p:sp>
          <p:nvSpPr>
            <p:cNvPr id="137" name="Shape 13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587475" y="1404806"/>
              <a:ext cx="8045700" cy="43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org.scalatest.FunSuite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SetSuite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extends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FunSuite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test(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"An empty Set should have size 0"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assert(Set.empty.size == 0)</a:t>
              </a: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assertResult(0) { Set.empty.size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test(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"Invoking head on an empty Set should produce NoSuchElementException"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assertThrows[NoSuchElementException]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Set.empty.head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rgbClr val="00008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140" name="Shape 140"/>
          <p:cNvGrpSpPr/>
          <p:nvPr/>
        </p:nvGrpSpPr>
        <p:grpSpPr>
          <a:xfrm>
            <a:off x="457200" y="4218503"/>
            <a:ext cx="8229600" cy="902204"/>
            <a:chOff x="457200" y="1214780"/>
            <a:chExt cx="8229600" cy="5319600"/>
          </a:xfrm>
        </p:grpSpPr>
        <p:sp>
          <p:nvSpPr>
            <p:cNvPr id="141" name="Shape 141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3" name="Shape 143"/>
            <p:cNvSpPr txBox="1"/>
            <p:nvPr/>
          </p:nvSpPr>
          <p:spPr>
            <a:xfrm>
              <a:off x="587475" y="1214780"/>
              <a:ext cx="8045700" cy="53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protected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def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21439C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(testName: String, testTags: Tag*)</a:t>
              </a:r>
            </a:p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          (testFun: =&gt; Any)</a:t>
              </a:r>
            </a:p>
            <a:p>
              <a:pPr indent="0" lvl="0" marL="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            (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implicit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pos: source.Position):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Unit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90" name="Shape 690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grpSp>
        <p:nvGrpSpPr>
          <p:cNvPr id="691" name="Shape 691"/>
          <p:cNvGrpSpPr/>
          <p:nvPr/>
        </p:nvGrpSpPr>
        <p:grpSpPr>
          <a:xfrm>
            <a:off x="472485" y="3111972"/>
            <a:ext cx="7818943" cy="1440387"/>
            <a:chOff x="457200" y="1318900"/>
            <a:chExt cx="8229600" cy="4584300"/>
          </a:xfrm>
        </p:grpSpPr>
        <p:sp>
          <p:nvSpPr>
            <p:cNvPr id="692" name="Shape 692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4" name="Shape 694"/>
            <p:cNvSpPr txBox="1"/>
            <p:nvPr/>
          </p:nvSpPr>
          <p:spPr>
            <a:xfrm>
              <a:off x="587466" y="1404794"/>
              <a:ext cx="80457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+= groupID % artifactID % revision % configuration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++=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"org.xerial"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"sqlite-jdbc"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"3.7.2"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"scalatest_2.12.2"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95" name="Shape 695"/>
          <p:cNvSpPr txBox="1"/>
          <p:nvPr/>
        </p:nvSpPr>
        <p:spPr>
          <a:xfrm>
            <a:off x="472475" y="673400"/>
            <a:ext cx="82143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Управляемые з</a:t>
            </a:r>
            <a:r>
              <a:rPr lang="ru" sz="1800">
                <a:solidFill>
                  <a:schemeClr val="dk1"/>
                </a:solidFill>
              </a:rPr>
              <a:t>ависимости: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это зависимости, которые автоматически подгружаются с внешних серверов при сборке проекта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―"/>
            </a:pPr>
            <a:r>
              <a:rPr lang="ru" sz="1800">
                <a:solidFill>
                  <a:schemeClr val="dk1"/>
                </a:solidFill>
              </a:rPr>
              <a:t>используется maven-like репозитории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основной ключ, хранящий управляемые зависимости -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libraryDependencies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―"/>
            </a:pPr>
            <a:r>
              <a:rPr lang="ru" sz="1800">
                <a:solidFill>
                  <a:schemeClr val="dk1"/>
                </a:solidFill>
              </a:rPr>
              <a:t>возможна автоматическая подстановка версии Scala оператором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%%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01" name="Shape 70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472475" y="673400"/>
            <a:ext cx="8214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Версии артефактов можно указывать неточно (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примеры настроек</a:t>
            </a:r>
            <a:r>
              <a:rPr lang="ru" sz="1800">
                <a:solidFill>
                  <a:schemeClr val="dk1"/>
                </a:solidFill>
              </a:rPr>
              <a:t>):</a:t>
            </a:r>
          </a:p>
        </p:txBody>
      </p:sp>
      <p:grpSp>
        <p:nvGrpSpPr>
          <p:cNvPr id="703" name="Shape 703"/>
          <p:cNvGrpSpPr/>
          <p:nvPr/>
        </p:nvGrpSpPr>
        <p:grpSpPr>
          <a:xfrm>
            <a:off x="472485" y="1278153"/>
            <a:ext cx="7818943" cy="1467434"/>
            <a:chOff x="457200" y="1318900"/>
            <a:chExt cx="8229600" cy="4584300"/>
          </a:xfrm>
        </p:grpSpPr>
        <p:sp>
          <p:nvSpPr>
            <p:cNvPr id="704" name="Shape 70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6" name="Shape 706"/>
            <p:cNvSpPr txBox="1"/>
            <p:nvPr/>
          </p:nvSpPr>
          <p:spPr>
            <a:xfrm>
              <a:off x="587466" y="1404794"/>
              <a:ext cx="80457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libraryDependencies ++= Seq(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"3.0.1"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"3.0.+"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"scalatest"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"[3.0,)"</a:t>
              </a: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b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12" name="Shape 712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472475" y="673400"/>
            <a:ext cx="82143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Резолверы позволяют SBT найти артефакты не только в стандартном maven-репозитории, но и в любых других. Задаются они так:</a:t>
            </a:r>
          </a:p>
        </p:txBody>
      </p:sp>
      <p:grpSp>
        <p:nvGrpSpPr>
          <p:cNvPr id="714" name="Shape 714"/>
          <p:cNvGrpSpPr/>
          <p:nvPr/>
        </p:nvGrpSpPr>
        <p:grpSpPr>
          <a:xfrm>
            <a:off x="472468" y="1658919"/>
            <a:ext cx="8486097" cy="410295"/>
            <a:chOff x="457200" y="1318900"/>
            <a:chExt cx="8359863" cy="4584300"/>
          </a:xfrm>
        </p:grpSpPr>
        <p:sp>
          <p:nvSpPr>
            <p:cNvPr id="715" name="Shape 715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7" name="Shape 717"/>
            <p:cNvSpPr txBox="1"/>
            <p:nvPr/>
          </p:nvSpPr>
          <p:spPr>
            <a:xfrm>
              <a:off x="587463" y="1404776"/>
              <a:ext cx="8229600" cy="4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resolvers +=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"Sonatype Snapshots"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at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"https://oss.sonatype.org/content/repositories/snapshots"</a:t>
              </a:r>
            </a:p>
          </p:txBody>
        </p:sp>
      </p:grpSp>
      <p:sp>
        <p:nvSpPr>
          <p:cNvPr id="718" name="Shape 718"/>
          <p:cNvSpPr txBox="1"/>
          <p:nvPr/>
        </p:nvSpPr>
        <p:spPr>
          <a:xfrm>
            <a:off x="472475" y="2121200"/>
            <a:ext cx="82143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Параметр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externalResolvers</a:t>
            </a:r>
            <a:r>
              <a:rPr lang="ru" sz="1800">
                <a:solidFill>
                  <a:schemeClr val="dk1"/>
                </a:solidFill>
              </a:rPr>
              <a:t> содержит в себе все резолверы из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resolvers</a:t>
            </a:r>
            <a:r>
              <a:rPr lang="ru" sz="1800">
                <a:solidFill>
                  <a:schemeClr val="dk1"/>
                </a:solidFill>
              </a:rPr>
              <a:t> плюс резолверы по умолчанию. Если надо убрать резолверы по умолчанию, то можно переопределить параметр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externalResolvers</a:t>
            </a:r>
            <a:r>
              <a:rPr lang="ru" sz="1800">
                <a:solidFill>
                  <a:schemeClr val="dk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24" name="Shape 724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472475" y="6734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Билды с несколькими проектами:</a:t>
            </a:r>
          </a:p>
        </p:txBody>
      </p:sp>
      <p:grpSp>
        <p:nvGrpSpPr>
          <p:cNvPr id="726" name="Shape 726"/>
          <p:cNvGrpSpPr/>
          <p:nvPr/>
        </p:nvGrpSpPr>
        <p:grpSpPr>
          <a:xfrm>
            <a:off x="464882" y="1227482"/>
            <a:ext cx="7065112" cy="3780214"/>
            <a:chOff x="457200" y="1318900"/>
            <a:chExt cx="8229600" cy="4584300"/>
          </a:xfrm>
        </p:grpSpPr>
        <p:sp>
          <p:nvSpPr>
            <p:cNvPr id="727" name="Shape 727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9" name="Shape 729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commonSettings = Seq(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organization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"ru.tinkoff"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"0.1.0-SNAPSHOT"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scalaVersion :=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"2.12.3"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commonSettings,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other settings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util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"util"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commonSettings,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other settings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35" name="Shape 735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472475" y="6734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Зависимости между</a:t>
            </a:r>
            <a:r>
              <a:rPr lang="ru" sz="1800">
                <a:solidFill>
                  <a:schemeClr val="dk1"/>
                </a:solidFill>
              </a:rPr>
              <a:t> проектами. Простое объединение:</a:t>
            </a:r>
          </a:p>
        </p:txBody>
      </p:sp>
      <p:grpSp>
        <p:nvGrpSpPr>
          <p:cNvPr id="737" name="Shape 737"/>
          <p:cNvGrpSpPr/>
          <p:nvPr/>
        </p:nvGrpSpPr>
        <p:grpSpPr>
          <a:xfrm>
            <a:off x="464882" y="1227431"/>
            <a:ext cx="7065112" cy="1397295"/>
            <a:chOff x="457200" y="1318900"/>
            <a:chExt cx="8229600" cy="4584300"/>
          </a:xfrm>
        </p:grpSpPr>
        <p:sp>
          <p:nvSpPr>
            <p:cNvPr id="738" name="Shape 73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0" name="Shape 740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run all tasks on all projects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root = (project in file(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"."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.aggregate(helloworld, 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aggregate in update := </a:t>
              </a:r>
              <a:r>
                <a:rPr lang="ru" sz="120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false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except for update tasks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41" name="Shape 741"/>
          <p:cNvSpPr txBox="1"/>
          <p:nvPr/>
        </p:nvSpPr>
        <p:spPr>
          <a:xfrm>
            <a:off x="472475" y="2654600"/>
            <a:ext cx="821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Если код одного проекта зависит от кода другого проекта</a:t>
            </a:r>
            <a:r>
              <a:rPr lang="ru" sz="1800">
                <a:solidFill>
                  <a:schemeClr val="dk1"/>
                </a:solidFill>
              </a:rPr>
              <a:t>:</a:t>
            </a:r>
          </a:p>
        </p:txBody>
      </p:sp>
      <p:grpSp>
        <p:nvGrpSpPr>
          <p:cNvPr id="742" name="Shape 742"/>
          <p:cNvGrpSpPr/>
          <p:nvPr/>
        </p:nvGrpSpPr>
        <p:grpSpPr>
          <a:xfrm>
            <a:off x="464882" y="3132364"/>
            <a:ext cx="7065112" cy="1740200"/>
            <a:chOff x="457200" y="1318900"/>
            <a:chExt cx="8229600" cy="4584300"/>
          </a:xfrm>
        </p:grpSpPr>
        <p:sp>
          <p:nvSpPr>
            <p:cNvPr id="743" name="Shape 743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45" name="Shape 745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General classpath dependencies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project.dependsOn(core, util)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Per-configuration dependencies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means test-&gt;compile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"test-&gt;test"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project.dependsOn(util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"test-&gt;test;compile-&gt;compile"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9191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51" name="Shape 751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Плагины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472475" y="673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Плагины позволяют легко добавлять новые настройки и таски к билду.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Например, для добавления расчета покрытия кода достаточно:</a:t>
            </a:r>
          </a:p>
        </p:txBody>
      </p:sp>
      <p:grpSp>
        <p:nvGrpSpPr>
          <p:cNvPr id="753" name="Shape 753"/>
          <p:cNvGrpSpPr/>
          <p:nvPr/>
        </p:nvGrpSpPr>
        <p:grpSpPr>
          <a:xfrm>
            <a:off x="464882" y="1610189"/>
            <a:ext cx="7065112" cy="2477356"/>
            <a:chOff x="457200" y="1318900"/>
            <a:chExt cx="8229600" cy="4584300"/>
          </a:xfrm>
        </p:grpSpPr>
        <p:sp>
          <p:nvSpPr>
            <p:cNvPr id="754" name="Shape 754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56" name="Shape 756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1. Include plugin in project/plugins.sbt: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addSbtPlugin(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"org.scoverage"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"sbt-scoverage"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%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"1.5.1"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91919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// 2. Execute in command line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sbt clean coverage test coverageReport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Written HTML coverage report [/Volumes/sdb/work/scala-ftk/target/scala-2.12/scoverage-report/index.html]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Statement coverage.: 17.19%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Branch coverage....: 0.00%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Coverage reports completed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[info] All done. Coverage was [17.19%]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57" name="Shape 757"/>
          <p:cNvSpPr txBox="1"/>
          <p:nvPr/>
        </p:nvSpPr>
        <p:spPr>
          <a:xfrm>
            <a:off x="472475" y="4102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В отдельных случаях при добавлении плагина надо еще добавить нужный резолвер.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63" name="Shape 763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Сборка проектов. SBT. Плагины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472475" y="673400"/>
            <a:ext cx="821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Плагины бывают автоконфигурируемые или с ручной конфигурацией. В последнем случае необходимо включить плагин и/или изменить некоторые значения:</a:t>
            </a:r>
          </a:p>
        </p:txBody>
      </p:sp>
      <p:grpSp>
        <p:nvGrpSpPr>
          <p:cNvPr id="765" name="Shape 765"/>
          <p:cNvGrpSpPr/>
          <p:nvPr/>
        </p:nvGrpSpPr>
        <p:grpSpPr>
          <a:xfrm>
            <a:off x="464882" y="1912206"/>
            <a:ext cx="7065112" cy="1634761"/>
            <a:chOff x="457200" y="1318900"/>
            <a:chExt cx="8229600" cy="4584300"/>
          </a:xfrm>
        </p:grpSpPr>
        <p:sp>
          <p:nvSpPr>
            <p:cNvPr id="766" name="Shape 766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68" name="Shape 768"/>
            <p:cNvSpPr txBox="1"/>
            <p:nvPr/>
          </p:nvSpPr>
          <p:spPr>
            <a:xfrm>
              <a:off x="587475" y="1404800"/>
              <a:ext cx="8045700" cy="44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69850" lvl="0" marL="38100" marR="38100" rtl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ru" sz="105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lazy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ru" sz="105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helloworld = (project in file(</a:t>
              </a:r>
              <a:r>
                <a:rPr lang="ru" sz="105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"helloworld"</a:t>
              </a: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))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.enablePlugins(FooPlugin, BarPlugin)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.disablePlugins(plugins.IvyPlugin)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.settings(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enableBarSuperFeature := </a:t>
              </a:r>
              <a:r>
                <a:rPr lang="ru" sz="1050">
                  <a:solidFill>
                    <a:srgbClr val="A535AE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b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05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)</a:t>
              </a:r>
            </a:p>
            <a:p>
              <a:pPr indent="0" lvl="0" marL="38100" marR="3810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9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69" name="Shape 769"/>
          <p:cNvSpPr txBox="1"/>
          <p:nvPr/>
        </p:nvSpPr>
        <p:spPr>
          <a:xfrm>
            <a:off x="472475" y="3492800"/>
            <a:ext cx="82143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Посмотреть список подключенных плагинов: </a:t>
            </a:r>
            <a:r>
              <a:rPr lang="ru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plugins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Как написать свой плагин - </a:t>
            </a:r>
            <a:r>
              <a:rPr lang="ru" sz="1800" u="sng">
                <a:solidFill>
                  <a:schemeClr val="hlink"/>
                </a:solidFill>
                <a:hlinkClick r:id="rId3"/>
              </a:rPr>
              <a:t>см. здесь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ru" sz="1800">
                <a:solidFill>
                  <a:schemeClr val="dk1"/>
                </a:solidFill>
              </a:rPr>
              <a:t>Большой список плагинов для SBT - </a:t>
            </a:r>
            <a:r>
              <a:rPr lang="ru" sz="1800" u="sng">
                <a:solidFill>
                  <a:schemeClr val="hlink"/>
                </a:solidFill>
                <a:hlinkClick r:id="rId4"/>
              </a:rPr>
              <a:t>здесь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BDD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72475" y="902000"/>
            <a:ext cx="82143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/>
              <a:t>BDD − Behavior-Driven Development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Суть: </a:t>
            </a:r>
            <a:r>
              <a:rPr lang="ru" sz="1800" strike="sngStrike"/>
              <a:t>ЧПУ</a:t>
            </a:r>
            <a:r>
              <a:rPr lang="ru" sz="1800"/>
              <a:t> </a:t>
            </a:r>
            <a:r>
              <a:rPr lang="ru" sz="1800">
                <a:solidFill>
                  <a:schemeClr val="dk1"/>
                </a:solidFill>
              </a:rPr>
              <a:t>ЧПОТ</a:t>
            </a:r>
            <a:r>
              <a:rPr lang="ru" sz="1800"/>
              <a:t> </a:t>
            </a:r>
            <a:r>
              <a:rPr lang="ru" sz="1800">
                <a:solidFill>
                  <a:schemeClr val="dk1"/>
                </a:solidFill>
              </a:rPr>
              <a:t>−</a:t>
            </a:r>
            <a:r>
              <a:rPr lang="ru" sz="1800"/>
              <a:t> Человекопонятные </a:t>
            </a:r>
            <a:r>
              <a:rPr lang="ru" sz="1800"/>
              <a:t>определения</a:t>
            </a:r>
            <a:r>
              <a:rPr lang="ru" sz="1800"/>
              <a:t> тестов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Сначала пишем, что мы подвергаем проверкам (субъект)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Потом пишем, что и как этот субъект должен делать (поведение)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Матчеры предоставляют человекопонятный DSL для проверок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―"/>
            </a:pPr>
            <a:r>
              <a:rPr lang="ru" sz="1800"/>
              <a:t>Есть ещё FeatureSpec, WordSpec и другие умные слова, но о них позже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ru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57200" y="204863"/>
            <a:ext cx="8229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Введение в тестирование: ScalaTest BDD</a:t>
            </a:r>
          </a:p>
        </p:txBody>
      </p:sp>
      <p:grpSp>
        <p:nvGrpSpPr>
          <p:cNvPr id="157" name="Shape 157"/>
          <p:cNvGrpSpPr/>
          <p:nvPr/>
        </p:nvGrpSpPr>
        <p:grpSpPr>
          <a:xfrm>
            <a:off x="457200" y="902049"/>
            <a:ext cx="8229600" cy="4198760"/>
            <a:chOff x="457200" y="1318900"/>
            <a:chExt cx="8229600" cy="4584300"/>
          </a:xfrm>
        </p:grpSpPr>
        <p:sp>
          <p:nvSpPr>
            <p:cNvPr id="158" name="Shape 158"/>
            <p:cNvSpPr/>
            <p:nvPr/>
          </p:nvSpPr>
          <p:spPr>
            <a:xfrm>
              <a:off x="457200" y="1318900"/>
              <a:ext cx="8229600" cy="4584300"/>
            </a:xfrm>
            <a:prstGeom prst="rect">
              <a:avLst/>
            </a:prstGeom>
            <a:noFill/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457200" y="1318900"/>
              <a:ext cx="42600" cy="4584300"/>
            </a:xfrm>
            <a:prstGeom prst="rect">
              <a:avLst/>
            </a:prstGeom>
            <a:solidFill>
              <a:srgbClr val="BBBDC1"/>
            </a:solidFill>
            <a:ln cap="flat" cmpd="sng" w="9525">
              <a:solidFill>
                <a:srgbClr val="BBBDC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587475" y="1404806"/>
              <a:ext cx="8045700" cy="43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org.scalatest.{FlatSpec, Matchers}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Element.elem</a:t>
              </a:r>
            </a:p>
            <a:p>
              <a:pPr indent="0" lvl="0" marL="38100" marR="381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-69850" lvl="0" marL="38100" marR="381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ElementSpec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extends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FlatSpec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with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Matchers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"A UniformElement"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"have a width equal to the passed value"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elem = elem('x', 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elem.width should be(2)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it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"have a height equal to the passed value"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ru" sz="1200">
                  <a:solidFill>
                    <a:srgbClr val="FF56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ele = elem('x', 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ele.height should be(3)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it should </a:t>
              </a:r>
              <a:r>
                <a:rPr lang="ru" sz="1200">
                  <a:solidFill>
                    <a:srgbClr val="00A33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"throw an IAE if passed a negative width"</a:t>
              </a: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in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an[IllegalArgumentException] should be thrownBy {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  elem('x', -2, 3)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ru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